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81" r:id="rId22"/>
    <p:sldId id="282" r:id="rId23"/>
    <p:sldId id="283" r:id="rId24"/>
    <p:sldId id="284" r:id="rId25"/>
    <p:sldId id="290" r:id="rId26"/>
    <p:sldId id="291" r:id="rId27"/>
    <p:sldId id="287" r:id="rId28"/>
    <p:sldId id="288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A5FE-CB66-489B-9079-362DF48471E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1B99-5A33-4A84-BCBB-666B32E77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1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71684A-AD6A-4C29-9E08-F1D21D7796D4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C0E43-DF6A-4F8B-B399-507E68DD8144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79DFE-AE32-41FD-A2CA-2327929D3F63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25E21-F868-49C7-9B6F-6AF47DBEB4AB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41356-D001-456D-BC10-4CC9EB9537F2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51B1E-F556-4704-BA15-CB930901ECD9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B3F07-76F1-4A36-BCC6-96C50714E00E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7E019-5C08-4718-B9D3-D0F02EE7B678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99F64-6DDA-4AA6-BB78-98474072B143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2E3B8C-0453-42EE-B43D-B1B82D842740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5AF388-B873-4027-B595-4838273F2696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A40960-B93B-4236-99F9-C45449D112AE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5041&amp;dst=100011" TargetMode="External"/><Relationship Id="rId2" Type="http://schemas.openxmlformats.org/officeDocument/2006/relationships/hyperlink" Target="https://login.consultant.ru/link/?req=doc&amp;base=LAW&amp;n=421776&amp;dst=1000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161223&amp;dst=10001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21776&amp;dst=100044" TargetMode="External"/><Relationship Id="rId2" Type="http://schemas.openxmlformats.org/officeDocument/2006/relationships/hyperlink" Target="https://login.consultant.ru/link/?req=doc&amp;base=LAW&amp;n=475041&amp;dst=10001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08912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2900" dirty="0" smtClean="0">
                <a:solidFill>
                  <a:srgbClr val="92D05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Оборот побочных продуктов животноводства. Федеральный закон от 14.07.2022 № 248-ФЗ «О побочных продуктах животноводства и о внесении изменений в отдельные законодательные акты Российской Федерации»</a:t>
            </a:r>
            <a:r>
              <a:rPr lang="ru-RU" sz="2700" dirty="0" smtClean="0">
                <a:solidFill>
                  <a:srgbClr val="92D050"/>
                </a:solidFill>
              </a:rPr>
              <a:t/>
            </a:r>
            <a:br>
              <a:rPr lang="ru-RU" sz="2700" dirty="0" smtClean="0">
                <a:solidFill>
                  <a:srgbClr val="92D050"/>
                </a:solidFill>
              </a:rPr>
            </a:br>
            <a:endParaRPr lang="ru-RU" sz="2700" dirty="0">
              <a:solidFill>
                <a:srgbClr val="92D050"/>
              </a:solidFill>
            </a:endParaRPr>
          </a:p>
        </p:txBody>
      </p:sp>
      <p:pic>
        <p:nvPicPr>
          <p:cNvPr id="1028" name="Picture 4" descr="C:\Users\lyashova\Desktop\К презентациям\хорошие\fertilization-gb6e6986ab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68961"/>
            <a:ext cx="7286676" cy="26460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8864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42852"/>
            <a:ext cx="1038316" cy="1000132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2852936"/>
            <a:ext cx="3024336" cy="20030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зготовитель ППЖ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- собственник побочных продуктов животноводства, осуществляющий их обработку и переработку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4653136"/>
            <a:ext cx="3024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</a:t>
            </a:r>
            <a:r>
              <a:rPr lang="ru-RU" sz="1400" b="1" u="sng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бъект содержания сельскохозяйственных животных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объект по выращиванию (разведению и содержанию) с/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животных, включающий в себя комплекс производственных зданий (помещений).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0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u="sng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Собственник ППЖ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ЮЛ, ИП, КФХ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осуществляющие содержание с/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животных, в результате жизнедеятельности которых образуются побочные продукты животноводства, либо осуществляющие производство с/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продукции, право собственности на побочные продукты животноводства у которых возникло в соответствии с гражданским законодательством.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81128"/>
            <a:ext cx="284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</a:t>
            </a:r>
            <a:r>
              <a:rPr lang="ru-RU" sz="1600" b="1" u="sng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еревозчик ППЖ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ЮЛ или ИП, осуществляющие транспортировку побочных продуктов животноводства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lyashova\Desktop\К презентациям\хорошие\progr-pererabotki-navo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952328" cy="2448272"/>
          </a:xfrm>
          <a:prstGeom prst="rect">
            <a:avLst/>
          </a:prstGeom>
          <a:noFill/>
        </p:spPr>
      </p:pic>
      <p:pic>
        <p:nvPicPr>
          <p:cNvPr id="1034" name="Picture 10" descr="C:\Users\lyashova\Desktop\К презентациям\хорошие\DSC_9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2448272" cy="2160240"/>
          </a:xfrm>
          <a:prstGeom prst="rect">
            <a:avLst/>
          </a:prstGeom>
          <a:noFill/>
        </p:spPr>
      </p:pic>
      <p:pic>
        <p:nvPicPr>
          <p:cNvPr id="1035" name="Picture 11" descr="C:\Users\lyashova\Desktop\К презентациям\хорошие\fertilization-gb6e6986ab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564904"/>
            <a:ext cx="2520281" cy="1913781"/>
          </a:xfrm>
          <a:prstGeom prst="rect">
            <a:avLst/>
          </a:prstGeom>
          <a:noFill/>
        </p:spPr>
      </p:pic>
      <p:pic>
        <p:nvPicPr>
          <p:cNvPr id="1036" name="Picture 12" descr="C:\Users\lyashova\Desktop\К презентациям\хорошие\6151373b46122e71e86c5e7d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3118074" cy="2102446"/>
          </a:xfrm>
          <a:prstGeom prst="rect">
            <a:avLst/>
          </a:prstGeom>
          <a:noFill/>
        </p:spPr>
      </p:pic>
      <p:pic>
        <p:nvPicPr>
          <p:cNvPr id="1037" name="Picture 13" descr="C:\Users\lyashova\Desktop\К презентациям\хорошие\48hQBH_h6z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25144"/>
            <a:ext cx="3096344" cy="1872208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13176"/>
            <a:ext cx="7560840" cy="13681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вступило в силу 1 марта 2023 г.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срок действия 6 лет — до 1 марта 2029 г.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1703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31.10.2022 г. № 1940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«Об утверждении требований к обращению побочных продуктов животноводства»</a:t>
            </a:r>
            <a:endParaRPr lang="ru-RU" sz="2800" dirty="0"/>
          </a:p>
        </p:txBody>
      </p:sp>
      <p:pic>
        <p:nvPicPr>
          <p:cNvPr id="1026" name="Picture 2" descr="C:\Users\lyashova\Desktop\К презентациям\хорошие\RIAN_6726629.HR-pic_32ratio_900x600-900x600-1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078338" cy="3385559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18457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Хранение, обработка, переработка и транспортировка ППЖ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осуществляться собственниками и перевозчиками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побочных продуктов животноводства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отдельно от хозяйственно-бытовых, производственных и смешанных сточных вод, в том числе сточных вод от населенных пунктов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объекте содержания сельскохозяйственных животных собственниками ППЖ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должна быть оборудована система, предусматривающая отдельную очистку хозяйственно-бытовых, производственных и смешанных сточных вод, в том числе сточных вод от населенных пунктов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случае их поступления на объект содержания сельскохозяйственных животных).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Способы хранения, обработки, переработки и транспортировки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ППЖ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обеспечивать соответствие побочных продуктов животноводства настоящим требованиям, ветеринарным нормам и правилам, санитарно-эпидемиологическим правилам и гигиеническим нормативам, требованиям в области охраны окружающей среды.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49480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Общие требования для организации «специализированных площадок», предназначенных для хранения и (или) обработки/переработки ППЖ: 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lyashova\Desktop\К презентациям\otkrytoe-navozochranilishe-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908720"/>
            <a:ext cx="4038600" cy="26939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1052736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располагаются отдельно от объектов содержания с/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животных, с подветренной стороны ниже водозаборных сооружений;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для защиты грунтовых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 должны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иметь: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монолитные бетонные покрытия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или герметично сваренные пленочные покрытия;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или глиняную подушку толщиной не менее 20 сантиметров.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 боковых сторон бортики и канавки для стока избыточной влаги.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переполнение не допускается.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032448" cy="293041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640"/>
            <a:ext cx="8572560" cy="41044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период пастбищного содержания хранение ППЖ не осуществляется.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Допускается временное размещение (не более 5 месяцев) с момента фактического размещения обработанных/переработанных ППЖ твердой фракции в буртах на землях с/</a:t>
            </a:r>
            <a:r>
              <a:rPr lang="ru-RU" sz="2400" b="1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назначения на период внесения в почву.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Дополнительные условия по размещению ППЖ на землях с/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назначения на период внесения в почву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1.Допускается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пределами границ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водоохранных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зон водных объектов, зон санитарной охраны источников питьевого и хозяйственно-бытового водоснабжения;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Снятие верхнего плодородного слоя почвы не допускается!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этом выполнение требований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предъявляемых к обустройству специализированных площадок не требуется!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C:\Users\lyashova\Desktop\К презентациям\r-1024x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8568952" cy="223224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" y="1052736"/>
            <a:ext cx="9190856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66247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141277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Способы обработки ППЖ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4"/>
            <a:ext cx="44644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204864"/>
            <a:ext cx="39604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3488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накопление и выдерживание стоков или осветленных фракций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1328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компостирование твердых фракций, в том числе в виде глубокой несменяемой подстилки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619672" y="3717032"/>
            <a:ext cx="590465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03848" y="50131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386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Переработка ППЖ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5229200"/>
            <a:ext cx="7056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31640" y="53012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Переработка с применением химических и (или) биологических препаратов или добавок 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499992" y="4509120"/>
            <a:ext cx="216024" cy="7200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1886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</a:t>
            </a:r>
            <a:r>
              <a:rPr lang="ru-RU" sz="2800" b="1" dirty="0" smtClean="0"/>
              <a:t>II. Обработка и переработка ППЖ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6206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Обработка/переработка ППЖ только на специализированных площадках!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483768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444208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54620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Нормативы</a:t>
            </a:r>
            <a:b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содержания в обработанных, переработанных побочных продуктах животноводства токсичных элементов, пестицидов, патогенных и болезнетворных микроорганизмов и паразитов</a:t>
            </a:r>
          </a:p>
          <a:p>
            <a:pPr algn="ctr">
              <a:buNone/>
            </a:pP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11879"/>
          <a:ext cx="8784976" cy="486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87"/>
                <a:gridCol w="6245826"/>
                <a:gridCol w="1948563"/>
              </a:tblGrid>
              <a:tr h="70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Допустимая величина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66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Массовая концентрация примесей токсичных элементов (валовое содержание),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мг/кг сухого вещества, не более:</a:t>
                      </a: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Свинец</a:t>
                      </a: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Кадмий</a:t>
                      </a: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Ртуть</a:t>
                      </a: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Мышьяк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Массовая концентрация остаточных количеств пестицидов в сухом веществе, в том числе отдельных их видов,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мг/кг сухого вещества, не более: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гамма-изомер гексахлорциклогексана (ГХЦГ) (сумма изомеров);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дихлордифенилтрихлорэтан (ДДТ) и его метаболиты (суммарные количества)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патогенных и болезнетворных микроорганизмов, клеток/г, в том числе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сальмонелл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допускается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жизнеспособных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яиц и личинок гельминтов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экз./кг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допускается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4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Цисты кишечных патогенных простейших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экз./100 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допускается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1400" b="1" dirty="0" smtClean="0"/>
              <a:t>Обработанные/переработанные ППЖ должны соответствовать нормативам по содержанию токсичных элементов, пестицидов, патогенных и болезнетворных микроорганизмов и паразитов, приведенным в Постановлении № 1940. Такое соответствие должно быть подтверждено аккредитованной лабораторией!</a:t>
            </a:r>
            <a:endParaRPr lang="ru-RU" sz="1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31696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Разрешено использовать транспортные средства и оборудование, исключающие загрязнение среды обитания человека, окружающей среды и компонентов природной среды.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Дороги и проезды, используемые для транспортировки ППЖ на территории объекта содержания с/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животных, не должны пересекаться с дорогами и проездами, используемыми для перемещения животных, продукции животного происхождения и кормов.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Транспортировка ППЖ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yashova\Desktop\К презентациям\3504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536504" cy="3145532"/>
          </a:xfrm>
          <a:prstGeom prst="rect">
            <a:avLst/>
          </a:prstGeom>
          <a:noFill/>
        </p:spPr>
      </p:pic>
      <p:pic>
        <p:nvPicPr>
          <p:cNvPr id="2051" name="Picture 3" descr="C:\Users\lyashova\Desktop\К презентациям\fede7bcb17cab967667de76d038ce16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953205" cy="324036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 реализация ППЖ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764704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5816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Использование ППЖ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00808"/>
            <a:ext cx="252028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31640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ЗАПРЕЩЕНО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420888"/>
            <a:ext cx="3600400" cy="3456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263691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необработанные/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непереработанные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ППЖ;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-Допускать негативное воздействие на земли и почвы;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-Допускать смыв питательных веществ в подземные и поверхностные водные объекты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700808"/>
            <a:ext cx="302433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36096" y="17008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РАЗРЕШЕНО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420888"/>
            <a:ext cx="5040560" cy="41044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95936" y="2348880"/>
            <a:ext cx="49685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Вносить в почву земель с/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назначения, относящихся к с/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угодьям, посредством равномерного внесения по площади (нормы внесения: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ГОСТ Р 53117-2008; Метод. рекомендации по технологическому проектированию систем удаления и подготовки к использованию навоза и помёта РД-АПК 1.10.15.02-17)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расстоянии не менее 300 метров от границ жилой застройки;</a:t>
            </a:r>
          </a:p>
          <a:p>
            <a:pPr lvl="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Внесение в почву при высоте снежного покрова 20 см. и менее при условии исключения смыва питательных веществ в подземные и поверхностные водные объекты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691680" y="2132856"/>
            <a:ext cx="36004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804248" y="2132856"/>
            <a:ext cx="288032" cy="288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059832" y="141277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156176" y="141277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0200"/>
            <a:ext cx="5688632" cy="4781128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Уведомители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ЮЛ(его руководитель или уполномоченное им лицо), ИП,  КФХ без образования ЮЛ, осуществляющие производство с/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продукции, а именно содержание животных и самостоятельно принявшими решение об отнесении веществ, образуемых при содержании с/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животных, к ППЖ, об объемах ППЖ, о дате образования ППЖ, планируемых сроках использования ППЖ в производстве или передаче ППЖ иным лицам и результатах таких использования или передачи.</a:t>
            </a: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СРОКИ УВЕДОМЛЕНИЯ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предстоящий календарный год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 позднее 31 декабря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текущего календарного года;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уведомители, зарегистрированные в текущем году и принявшие решение об отнесении веществ, образуемых при содержании с/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животных, к ППЖ,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течение двух месяцев со дня их государственной регистрации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направляют уведомления на оставшийся период текущего календарного года.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животноводства»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504" y="1571612"/>
          <a:ext cx="3240360" cy="46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52440" imgH="10693080" progId="">
                  <p:embed/>
                </p:oleObj>
              </mc:Choice>
              <mc:Fallback>
                <p:oleObj name="Acrobat Document" r:id="rId3" imgW="7552440" imgH="10693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71612"/>
                        <a:ext cx="3240360" cy="46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590465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Основная цель Федерального закона от 14.07.2022 № 248-ФЗ  "О побочных продуктах животноводства и о внесении изменений в отдельные законодательные акты Российской Федерации" - повышение эффективности вовлечения побочных продуктов животноводства в сельскохозяйственное производство, в том числе для обеспечения воспроизводства плодородия земель сельскохозяйственного назначения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14528" cy="5763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рассчитать объем побочных продуктов животноводства?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Министерства сельского хозяйства РФ от 3 марта 2023 г. № 24/612</a:t>
            </a:r>
          </a:p>
          <a:p>
            <a:pPr marL="0" indent="2880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Допускается указывать объем образуемых побочных продуктов животноводства, полученный расчетным путем. Допускается рассчитывать объем образуемых побочных продуктов животноводства исходя из проектной (количество скотомест,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птицемест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или фактической мощности, умноженной на показатель выхода навоза (помета) в сутки на 1 голову кг, установленный в РД-АПК 1.10.15.02.17. Допускается к полученному показателю объема образования ППЖ применять поправочный коэффициент, учитывающий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осадков, применяемой технологии и т.д.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Куда направлять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ТУ Россельхознадзора по месту образования побочных продуктов животноводства.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наличии у ЮЛ обособленных подразделений уведомление направляется по каждому обособленному подразделению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 уведомления: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-лично;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-посредством почтовой связи с уведомлением о вручении;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 форме электронного документа с использованием федеральной государственной информационной системы «Единый портал государственных и муниципальных услуг (функций)», подписанного электронной подписью (вступает в силу с 1 марта 2024 г., и действует до 1 марта 2029).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Датой подачи уведомления считается день его направления в ТУ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992888" cy="91440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pPr algn="ctr"/>
            <a:endParaRPr lang="ru-RU" sz="12800" dirty="0" smtClean="0"/>
          </a:p>
          <a:p>
            <a:endParaRPr lang="ru-RU" dirty="0"/>
          </a:p>
        </p:txBody>
      </p:sp>
      <p:pic>
        <p:nvPicPr>
          <p:cNvPr id="2" name="Picture 2" descr="C:\Users\lyashova\Desktop\К презентациям\хорошие\94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632848" cy="4095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Перечень нарушений требований к обращению побочных продуктов животноводства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687144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2000" b="1" dirty="0" smtClean="0"/>
              <a:t>1. </a:t>
            </a:r>
            <a:r>
              <a:rPr lang="ru-RU" sz="2000" b="1" u="sng" dirty="0" smtClean="0"/>
              <a:t>Хранение необработанных, непереработанных ППЖ </a:t>
            </a:r>
          </a:p>
          <a:p>
            <a:pPr marL="342900" indent="-342900">
              <a:buNone/>
            </a:pPr>
            <a:r>
              <a:rPr lang="ru-RU" sz="1600" b="1" dirty="0" smtClean="0"/>
              <a:t>                           </a:t>
            </a:r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2000" b="1" dirty="0" smtClean="0"/>
              <a:t>2. </a:t>
            </a:r>
            <a:r>
              <a:rPr lang="ru-RU" sz="2000" b="1" u="sng" dirty="0" smtClean="0"/>
              <a:t>Обработка, переработка ППЖ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340768"/>
            <a:ext cx="7488832" cy="20162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5567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вне специально оборудованных сооружений и (или) мест, предназначенных для хранения и (или) обработки</a:t>
            </a:r>
            <a:r>
              <a:rPr lang="ru-RU" sz="2400" dirty="0" smtClean="0"/>
              <a:t>, </a:t>
            </a:r>
            <a:r>
              <a:rPr lang="ru-RU" sz="2400" b="1" dirty="0" smtClean="0"/>
              <a:t>в том числе навозохранилищ, пометохранилищ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4509120"/>
            <a:ext cx="7488832" cy="20162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458112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вне специально оборудованных сооружений и (или) мест, предназначенных для хранения и (или) обработки</a:t>
            </a:r>
            <a:r>
              <a:rPr lang="ru-RU" sz="2400" dirty="0" smtClean="0"/>
              <a:t>, </a:t>
            </a:r>
            <a:r>
              <a:rPr lang="ru-RU" sz="2400" b="1" dirty="0" smtClean="0"/>
              <a:t>в том числе навозохранилищ, пометохранилищ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139952" y="764704"/>
            <a:ext cx="72008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11960" y="4005064"/>
            <a:ext cx="72008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687144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2200" b="1" dirty="0" smtClean="0"/>
              <a:t>3. </a:t>
            </a:r>
            <a:r>
              <a:rPr lang="ru-RU" sz="2200" b="1" u="sng" dirty="0" smtClean="0"/>
              <a:t>Использование ППЖ </a:t>
            </a:r>
          </a:p>
          <a:p>
            <a:pPr marL="342900" indent="-342900">
              <a:buNone/>
            </a:pPr>
            <a:r>
              <a:rPr lang="ru-RU" sz="1600" b="1" dirty="0" smtClean="0"/>
              <a:t>                           </a:t>
            </a:r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 marL="342900" indent="-342900"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2200" b="1" dirty="0" smtClean="0"/>
              <a:t>4. </a:t>
            </a:r>
            <a:r>
              <a:rPr lang="ru-RU" sz="2200" b="1" u="sng" dirty="0" smtClean="0"/>
              <a:t>Передача ППЖ</a:t>
            </a:r>
            <a:endParaRPr lang="ru-RU" sz="2200" b="1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340768"/>
            <a:ext cx="7488832" cy="13738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55679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использование ППЖ, содержащих патогенные и болезнетворные микроорганизмы и паразитов, токсичные элементы и пестициды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4429132"/>
            <a:ext cx="7488832" cy="13493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4500570"/>
            <a:ext cx="6840760" cy="119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передача лицам, не осуществляющим деятельность по производству с/</a:t>
            </a:r>
            <a:r>
              <a:rPr lang="ru-RU" sz="2400" dirty="0" err="1" smtClean="0"/>
              <a:t>х</a:t>
            </a:r>
            <a:r>
              <a:rPr lang="ru-RU" sz="2400" dirty="0" smtClean="0"/>
              <a:t> продукции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139952" y="764704"/>
            <a:ext cx="72008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139952" y="3500438"/>
            <a:ext cx="720080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31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5</a:t>
            </a:r>
            <a:r>
              <a:rPr lang="ru-RU" sz="2000" b="1" u="sng" dirty="0" smtClean="0"/>
              <a:t>. При хранении, обработки/переработки</a:t>
            </a:r>
            <a:r>
              <a:rPr lang="ru-RU" sz="2000" u="sng" dirty="0" smtClean="0"/>
              <a:t> </a:t>
            </a:r>
            <a:r>
              <a:rPr lang="ru-RU" sz="2000" b="1" u="sng" dirty="0" smtClean="0"/>
              <a:t>ППЖ </a:t>
            </a:r>
          </a:p>
          <a:p>
            <a:pPr marL="342900" indent="-342900">
              <a:buNone/>
            </a:pPr>
            <a:r>
              <a:rPr lang="ru-RU" sz="2200" b="1" dirty="0" smtClean="0"/>
              <a:t>                           </a:t>
            </a:r>
          </a:p>
          <a:p>
            <a:pPr marL="342900" indent="-342900">
              <a:buNone/>
            </a:pPr>
            <a:endParaRPr lang="ru-RU" sz="2200" b="1" dirty="0" smtClean="0"/>
          </a:p>
          <a:p>
            <a:pPr marL="342900" indent="-342900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r>
              <a:rPr lang="ru-RU" sz="2200" b="1" dirty="0" smtClean="0"/>
              <a:t>6. </a:t>
            </a:r>
            <a:r>
              <a:rPr lang="ru-RU" sz="2200" b="1" u="sng" dirty="0" smtClean="0"/>
              <a:t>Транспортировка ППЖ</a:t>
            </a:r>
          </a:p>
          <a:p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124744"/>
            <a:ext cx="763284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19675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необеспечение предотвращения попадания загрязняющих веществ в водоносный горизонт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3000372"/>
            <a:ext cx="7488832" cy="10046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3071811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обеспечивающих предотвращения загрязнения окружающей среды, в том числе почв, водных объектов, лесов</a:t>
            </a:r>
            <a:endParaRPr lang="ru-RU" sz="20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067944" y="548680"/>
            <a:ext cx="72008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139952" y="2428868"/>
            <a:ext cx="72008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lyashova\Desktop\К презентациям\хорошие\1579154782_23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4540494" cy="2292079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31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/>
              <a:t> </a:t>
            </a:r>
          </a:p>
          <a:p>
            <a:pPr marL="342900" indent="-342900">
              <a:buNone/>
            </a:pPr>
            <a:r>
              <a:rPr lang="ru-RU" sz="2200" b="1" dirty="0" smtClean="0"/>
              <a:t>                           </a:t>
            </a:r>
          </a:p>
          <a:p>
            <a:pPr marL="342900" indent="-342900">
              <a:buNone/>
            </a:pPr>
            <a:endParaRPr lang="ru-RU" sz="2200" b="1" dirty="0" smtClean="0"/>
          </a:p>
          <a:p>
            <a:pPr marL="342900" indent="-342900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85728"/>
            <a:ext cx="7632848" cy="10715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Нарушения обращения ППЖ, установленные в ходе контрольного (надзорного) мероприятия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3" name="Picture 4" descr="C:\Users\PC\Desktop\Обследования ЖИВОТНОВОДЫ  ППЖ\Задания   акты обследований 2024\АО\Любовское КРС\photo1716381750 (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28736"/>
            <a:ext cx="4200925" cy="4714907"/>
          </a:xfrm>
          <a:prstGeom prst="rect">
            <a:avLst/>
          </a:prstGeom>
          <a:noFill/>
        </p:spPr>
      </p:pic>
      <p:pic>
        <p:nvPicPr>
          <p:cNvPr id="15" name="Picture 3" descr="C:\Users\PC\Desktop\Обследования ЖИВОТНОВОДЫ  ППЖ\Задания   акты обследований 2024\АО\Любовское КРС\photo1716381750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31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/>
              <a:t> </a:t>
            </a:r>
          </a:p>
          <a:p>
            <a:pPr marL="342900" indent="-342900">
              <a:buNone/>
            </a:pPr>
            <a:r>
              <a:rPr lang="ru-RU" sz="2200" b="1" dirty="0" smtClean="0"/>
              <a:t>                           </a:t>
            </a:r>
          </a:p>
          <a:p>
            <a:pPr marL="342900" indent="-342900">
              <a:buNone/>
            </a:pPr>
            <a:endParaRPr lang="ru-RU" sz="2200" b="1" dirty="0" smtClean="0"/>
          </a:p>
          <a:p>
            <a:pPr marL="342900" indent="-342900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85728"/>
            <a:ext cx="763284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Правильное складирование / хранение ППЖ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 территории Архангельской области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3794" name="AutoShape 2" descr="blob:https://web.whatsapp.com/630767c5-8c43-4739-bcb7-0072763569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blob:https://web.whatsapp.com/630767c5-8c43-4739-bcb7-0072763569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Users\PC\Downloads\WhatsApp Image 2024-10-21 at 13.55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86280" cy="4643438"/>
          </a:xfrm>
          <a:prstGeom prst="rect">
            <a:avLst/>
          </a:prstGeom>
          <a:noFill/>
        </p:spPr>
      </p:pic>
      <p:pic>
        <p:nvPicPr>
          <p:cNvPr id="33798" name="Picture 6" descr="C:\Users\PC\Downloads\WhatsApp Image 2024-10-21 at 13.55.44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31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1600" b="1" u="sng" dirty="0" smtClean="0"/>
              <a:t>Административная ответственность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Часть 2 Статья 8.6 Порча земель</a:t>
            </a:r>
          </a:p>
          <a:p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- Уничтожение плодородного слоя почвы, а равно порча земель в результате нарушения правил обращения с пестицидами и </a:t>
            </a:r>
            <a:r>
              <a:rPr lang="ru-RU" sz="1400" dirty="0" err="1" smtClean="0"/>
              <a:t>агрохимикатами</a:t>
            </a:r>
            <a:r>
              <a:rPr lang="ru-RU" sz="1400" dirty="0" smtClean="0"/>
              <a:t> или иными опасными для здоровья людей и окружающей среды веществами и отходами производства и потребления, </a:t>
            </a:r>
            <a:r>
              <a:rPr lang="ru-RU" sz="1400" dirty="0" smtClean="0">
                <a:hlinkClick r:id="rId2"/>
              </a:rPr>
              <a:t>требований к обращению побочных продуктов животноводства при использовании побочных продуктов животноводства -</a:t>
            </a:r>
          </a:p>
          <a:p>
            <a:pPr algn="just">
              <a:buNone/>
            </a:pPr>
            <a:r>
              <a:rPr lang="ru-RU" sz="1400" dirty="0" smtClean="0"/>
              <a:t>(в ред. Федерального </a:t>
            </a:r>
            <a:r>
              <a:rPr lang="ru-RU" sz="1400" dirty="0" smtClean="0">
                <a:hlinkClick r:id="rId3"/>
              </a:rPr>
              <a:t>закона от 22.04.2024 N 86-ФЗ)</a:t>
            </a:r>
          </a:p>
          <a:p>
            <a:pPr algn="just">
              <a:buNone/>
            </a:pPr>
            <a:r>
              <a:rPr lang="ru-RU" sz="1400" dirty="0" smtClean="0"/>
              <a:t>влечет наложение административного штрафа на граждан в размере от трех тысяч до пяти тысяч рублей; на должностных лиц - от десяти тысяч до тридцати тысяч рублей; на лиц, осуществляющих предпринимательскую деятельность без образования юридического лица, - от двадцати тысяч до сорока тысяч рублей или административное приостановление деятельности на срок до девяноста суток; на юридических лиц - от сорока тысяч до восьмидесяти тысяч рублей или административное приостановление деятельности на срок до девяноста суток.</a:t>
            </a:r>
          </a:p>
          <a:p>
            <a:pPr algn="just">
              <a:buNone/>
            </a:pPr>
            <a:r>
              <a:rPr lang="ru-RU" sz="1400" dirty="0" smtClean="0"/>
              <a:t>(в ред. Федерального </a:t>
            </a:r>
            <a:r>
              <a:rPr lang="ru-RU" sz="1400" dirty="0" smtClean="0">
                <a:hlinkClick r:id="rId4"/>
              </a:rPr>
              <a:t>закона от 02.04.2014 N 61-ФЗ)</a:t>
            </a:r>
          </a:p>
          <a:p>
            <a:endParaRPr lang="ru-RU" sz="2400" dirty="0" smtClean="0"/>
          </a:p>
          <a:p>
            <a:endParaRPr lang="ru-RU" sz="22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3116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2900" b="1" dirty="0" smtClean="0"/>
          </a:p>
          <a:p>
            <a:pPr algn="just">
              <a:buNone/>
            </a:pPr>
            <a:r>
              <a:rPr lang="ru-RU" sz="3700" b="1" dirty="0" smtClean="0"/>
              <a:t>Статья 10.8.1. Несоблюдение требований к обращению побочных продуктов животноводства</a:t>
            </a:r>
          </a:p>
          <a:p>
            <a:pPr algn="just">
              <a:buNone/>
            </a:pPr>
            <a:r>
              <a:rPr lang="ru-RU" sz="3700" dirty="0" smtClean="0"/>
              <a:t>(введена Федеральным </a:t>
            </a:r>
            <a:r>
              <a:rPr lang="ru-RU" sz="3700" dirty="0" smtClean="0">
                <a:hlinkClick r:id="rId2"/>
              </a:rPr>
              <a:t>законом от 22.04.2024 N 86-ФЗ)</a:t>
            </a:r>
          </a:p>
          <a:p>
            <a:pPr algn="just"/>
            <a:endParaRPr lang="ru-RU" sz="3700" dirty="0" smtClean="0"/>
          </a:p>
          <a:p>
            <a:pPr algn="just">
              <a:buNone/>
            </a:pPr>
            <a:r>
              <a:rPr lang="ru-RU" sz="3700" dirty="0" smtClean="0"/>
              <a:t>1. </a:t>
            </a:r>
            <a:r>
              <a:rPr lang="ru-RU" sz="3700" u="sng" dirty="0" smtClean="0">
                <a:solidFill>
                  <a:srgbClr val="FF0000"/>
                </a:solidFill>
              </a:rPr>
              <a:t>Несоблюдение </a:t>
            </a:r>
            <a:r>
              <a:rPr lang="ru-RU" sz="3700" u="sng" dirty="0" smtClean="0">
                <a:solidFill>
                  <a:srgbClr val="FF0000"/>
                </a:solidFill>
                <a:hlinkClick r:id="rId3"/>
              </a:rPr>
              <a:t>требований к обращению побочных продуктов животноводства при хранении, обработке, переработке, транспортировке, реализации побочных продуктов животноводства-</a:t>
            </a:r>
          </a:p>
          <a:p>
            <a:pPr algn="just">
              <a:buNone/>
            </a:pPr>
            <a:r>
              <a:rPr lang="ru-RU" sz="3700" dirty="0" smtClean="0"/>
              <a:t>влечет наложение административного штрафа на должностных лиц в размере от тридцати тысяч до сорока тысяч рублей; на лиц, осуществляющих предпринимательскую деятельность без образования юридического лица, - от пятидесяти тысяч до шестидесяти тысяч рублей или административное приостановление деятельности на срок до девяноста суток; на юридических лиц - от двухсот пятидесяти тысяч до трехсот пятидесяти тысяч рублей или административное приостановление деятельности на срок до девяноста суток.</a:t>
            </a:r>
          </a:p>
          <a:p>
            <a:pPr algn="just">
              <a:buNone/>
            </a:pPr>
            <a:endParaRPr lang="ru-RU" sz="3700" dirty="0" smtClean="0"/>
          </a:p>
          <a:p>
            <a:pPr algn="just">
              <a:buNone/>
            </a:pPr>
            <a:r>
              <a:rPr lang="ru-RU" sz="3700" dirty="0" smtClean="0"/>
              <a:t>2. </a:t>
            </a:r>
            <a:r>
              <a:rPr lang="ru-RU" sz="3700" u="sng" dirty="0" smtClean="0">
                <a:solidFill>
                  <a:srgbClr val="FF0000"/>
                </a:solidFill>
              </a:rPr>
              <a:t>Повторное совершение административного правонарушения, предусмотренного </a:t>
            </a:r>
            <a:r>
              <a:rPr lang="ru-RU" sz="3700" u="sng" dirty="0" smtClean="0">
                <a:solidFill>
                  <a:srgbClr val="FF0000"/>
                </a:solidFill>
                <a:hlinkClick r:id=""/>
              </a:rPr>
              <a:t>частью 1 настоящей статьи, -</a:t>
            </a:r>
          </a:p>
          <a:p>
            <a:pPr algn="just">
              <a:buNone/>
            </a:pPr>
            <a:r>
              <a:rPr lang="ru-RU" sz="3700" dirty="0" smtClean="0"/>
              <a:t>влечет наложение административного штрафа на должностных лиц в размере от сорока тысяч до пятидесяти тысяч рублей; на лиц, осуществляющих предпринимательскую деятельность без образования юридического лица, - от шестидесяти тысяч до семидесяти тысяч рублей или административное приостановление деятельности на срок до девяноста суток; на юридических лиц - от трехсот пятидесяти тысяч до четырехсот пятидесяти тысяч рублей или административное приостановление деятельности на срок до девяноста суток.</a:t>
            </a:r>
          </a:p>
          <a:p>
            <a:pPr algn="just">
              <a:buNone/>
            </a:pPr>
            <a:endParaRPr lang="ru-RU" sz="3700" dirty="0" smtClean="0"/>
          </a:p>
          <a:p>
            <a:pPr algn="just">
              <a:buNone/>
            </a:pPr>
            <a:r>
              <a:rPr lang="ru-RU" sz="3700" dirty="0" smtClean="0"/>
              <a:t>3. </a:t>
            </a:r>
            <a:r>
              <a:rPr lang="ru-RU" sz="3700" u="sng" dirty="0" smtClean="0">
                <a:solidFill>
                  <a:srgbClr val="FF0000"/>
                </a:solidFill>
              </a:rPr>
              <a:t>Действия (бездействие), предусмотренные </a:t>
            </a:r>
            <a:r>
              <a:rPr lang="ru-RU" sz="3700" dirty="0" smtClean="0">
                <a:hlinkClick r:id=""/>
              </a:rPr>
              <a:t>частью 1 настоящей статьи, повлекшие причинение вреда здоровью людей или окружающей среде либо возникновение эпидемии или эпизоотии, если эти действия (бездействие) не содержат признаков уголовно наказуемого деяния, -</a:t>
            </a:r>
          </a:p>
          <a:p>
            <a:pPr algn="just">
              <a:buNone/>
            </a:pPr>
            <a:r>
              <a:rPr lang="ru-RU" sz="3700" dirty="0" smtClean="0"/>
              <a:t>влекут наложение административного штрафа на должностных лиц в размере от пятидесяти тысяч до шестидесяти тысяч рублей; на лиц, осуществляющих предпринимательскую деятельность без образования юридического лица, - от восьмидесяти тысяч до девяноста тысяч рублей или административное приостановление деятельности на срок до девяноста суток; на юридических лиц - от пятисот тысяч до шестисот тысяч рублей или административное приостановление деятельности на срок до девяноста суток.</a:t>
            </a:r>
          </a:p>
          <a:p>
            <a:pPr algn="just"/>
            <a:endParaRPr lang="ru-RU" sz="3700" dirty="0" smtClean="0"/>
          </a:p>
          <a:p>
            <a:pPr algn="just"/>
            <a:endParaRPr lang="ru-RU" sz="37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5" y="2786058"/>
            <a:ext cx="7500991" cy="22860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4100B9-40C6-46A5-A631-6317B9E6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71480"/>
            <a:ext cx="1785950" cy="157163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3529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u="sng" dirty="0" smtClean="0"/>
              <a:t>Вещества, образуемые при содержании сельскохозяйственных животных</a:t>
            </a:r>
            <a:endParaRPr lang="ru-RU" sz="2300" b="1" u="sng" dirty="0"/>
          </a:p>
        </p:txBody>
      </p:sp>
      <p:sp>
        <p:nvSpPr>
          <p:cNvPr id="5" name="Овал 4"/>
          <p:cNvSpPr/>
          <p:nvPr/>
        </p:nvSpPr>
        <p:spPr>
          <a:xfrm>
            <a:off x="611560" y="2204864"/>
            <a:ext cx="37444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2204864"/>
            <a:ext cx="3744416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221088"/>
            <a:ext cx="424847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221088"/>
            <a:ext cx="3744416" cy="2160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42088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используемые в сельскохозяйственном производстве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42088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 используемые в сельскохозяйственном производстве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29309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Федеральный закон от 14.07.2022 № 248-ФЗ «О побочных продуктах животноводства и о внесении изменений в отдельные законодательные акты Российской Федерации»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43711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Федеральный закон от 10 января 2002 года N 7-ФЗ </a:t>
            </a:r>
          </a:p>
          <a:p>
            <a:pPr algn="ctr"/>
            <a:r>
              <a:rPr lang="ru-RU" b="1" dirty="0" smtClean="0"/>
              <a:t>«Об охране окружающей среды»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195736" y="177281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44208" y="1772816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95736" y="378904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16216" y="3789040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1206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Федеральный закон от 14.07.2022 № 248-ФЗ </a:t>
            </a:r>
            <a:r>
              <a:rPr lang="ru-RU" sz="2400" dirty="0" smtClean="0"/>
              <a:t>«О побочных продуктах животноводства и о внесении изменений в отдельные законодательные акты Российской Федерации»;</a:t>
            </a:r>
          </a:p>
          <a:p>
            <a:r>
              <a:rPr lang="ru-RU" sz="2400" b="1" dirty="0" smtClean="0"/>
              <a:t>Постановление Правительства от 31.10.2022 г. № 1940 </a:t>
            </a:r>
            <a:r>
              <a:rPr lang="ru-RU" sz="2400" dirty="0" smtClean="0"/>
              <a:t>«Об утверждении требований к обращению побочных продуктов животноводства»;</a:t>
            </a:r>
          </a:p>
          <a:p>
            <a:r>
              <a:rPr lang="ru-RU" sz="2400" b="1" dirty="0" smtClean="0"/>
              <a:t>Распоряжение Правительства РФ от 31 октября 2022 г. № 3256-р </a:t>
            </a:r>
            <a:r>
              <a:rPr lang="ru-RU" sz="2400" dirty="0" smtClean="0"/>
              <a:t>«Об утверждении перечня нарушений требований к обращению побочных продуктов животноводства»;</a:t>
            </a:r>
          </a:p>
          <a:p>
            <a:r>
              <a:rPr lang="ru-RU" sz="2400" b="1" dirty="0" smtClean="0"/>
              <a:t>Приказ Минсельхоза России от 07.10.2022 № 671 </a:t>
            </a:r>
            <a:r>
              <a:rPr lang="ru-RU" sz="2400" dirty="0" smtClean="0"/>
              <a:t>«Об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животноводства».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ЮЛ, ИП, КФХ без образования ЮЛ,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осуществляющие содержание с/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животных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ПРИНИМАЮТ РЕШЕНИЕ!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412776"/>
            <a:ext cx="43204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6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УВЕДОМЛЕНИЕ об отнесении веществ, образуемых при содержании с/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животных, к  ППЖ</a:t>
            </a:r>
            <a:r>
              <a:rPr lang="ru-RU" sz="1600" b="1" u="sng" dirty="0" smtClean="0"/>
              <a:t> </a:t>
            </a:r>
          </a:p>
          <a:p>
            <a:pPr algn="ctr"/>
            <a:r>
              <a:rPr lang="ru-RU" sz="1200" b="1" dirty="0" smtClean="0"/>
              <a:t>(Приказ Минсельхоза России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</a:t>
            </a:r>
            <a:r>
              <a:rPr lang="ru-RU" sz="1400" b="1" dirty="0" smtClean="0"/>
              <a:t>животноводства»).</a:t>
            </a:r>
            <a:endParaRPr lang="ru-RU" sz="1400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9512" y="3501008"/>
            <a:ext cx="417646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РОССЕЛЬХОЗНАДЗОР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4365104"/>
            <a:ext cx="4392488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1556792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60032" y="162880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 УВЕДОМЛЕНИЕ об отнесении веществ, образуемых при содержании с/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животных, к ППЖ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04048" y="3140968"/>
            <a:ext cx="3888432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3528" y="4365104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Контрольное (надзорное ) мероприятие</a:t>
            </a:r>
          </a:p>
          <a:p>
            <a:pPr algn="ctr"/>
            <a:r>
              <a:rPr lang="ru-RU" sz="1600" b="1" dirty="0" smtClean="0"/>
              <a:t>(ветеринарный, земельный надзор)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80112" y="32849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ОТХОДЫ ЖИВОТНОВОДСТВА</a:t>
            </a:r>
            <a:endParaRPr lang="ru-RU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660232" y="10527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2240" y="278092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907704" y="105273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5373216"/>
            <a:ext cx="7488832" cy="1368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99592" y="5373216"/>
            <a:ext cx="74168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Вступивший в законную силу акт контрольного (надзорного) мероприятия Россельхознадзора о выявлении нарушений требований к обращению ППЖ </a:t>
            </a:r>
          </a:p>
          <a:p>
            <a:pPr algn="ctr"/>
            <a:r>
              <a:rPr lang="ru-RU" sz="1500" b="1" dirty="0" smtClean="0"/>
              <a:t>(Распоряжение Правительства РФ от 31 октября 2022 г. № 3256-р «Об утверждении перечня нарушений требований к обращению побочных продуктов животноводства»)</a:t>
            </a:r>
            <a:endParaRPr lang="ru-RU" sz="1500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3707904" y="5013176"/>
            <a:ext cx="288032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804248" y="4221088"/>
            <a:ext cx="432048" cy="11521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051720" y="32129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123728" y="414908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/>
              <a:t>Право собственности на побочные продукты животноводства 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12474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Юридические лица, индивидуальные предприниматели, крестьянские (фермерские) хозяйствам без образования юридического лица, </a:t>
            </a:r>
            <a:r>
              <a:rPr lang="ru-RU" b="1" dirty="0" smtClean="0"/>
              <a:t>осуществляющие производство сельскохозяйственной продукции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Юридические лица, индивидуальные предприниматели, крестьянские (фермерские) хозяйства без образования юридического лица</a:t>
            </a:r>
            <a:r>
              <a:rPr lang="ru-RU" b="1" dirty="0" smtClean="0"/>
              <a:t>, осуществляющие содержание сельскохозяйственных животных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907704" y="980728"/>
            <a:ext cx="504056" cy="1008112"/>
          </a:xfrm>
          <a:prstGeom prst="downArrow">
            <a:avLst>
              <a:gd name="adj1" fmla="val 50000"/>
              <a:gd name="adj2" fmla="val 69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067944" y="2852936"/>
            <a:ext cx="1152128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Юридические лица, индивидуальные предприниматели, крестьянские (фермерские) хозяйствам без образования юридического лица, </a:t>
            </a:r>
          </a:p>
          <a:p>
            <a:pPr algn="ctr"/>
            <a:r>
              <a:rPr lang="ru-RU" b="1" dirty="0" smtClean="0"/>
              <a:t>не осуществляющие производство сельскохозяйственной продукции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051720" y="3933056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lyashova\Desktop\К презентациям\хорошие\6151373b46122e71e86c5e7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865624" cy="2606501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52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 Обращение побочных продуктов животноводства осуществляется в соответствии </a:t>
            </a:r>
            <a:r>
              <a:rPr lang="ru-RU" b="1" dirty="0" smtClean="0"/>
              <a:t>с частью 5 настоящей статьи, ветеринарными нормами и правилами, санитарно-эпидемиологическими правилами и гигиеническими нормативами, требованиями в области охраны окружающей среды.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При обращении с побочными продуктами животноводства </a:t>
            </a:r>
            <a:r>
              <a:rPr lang="ru-RU" b="1" dirty="0" smtClean="0">
                <a:solidFill>
                  <a:srgbClr val="FF0000"/>
                </a:solidFill>
              </a:rPr>
              <a:t>не допускается загрязнение окружающей среды и ее компонентов</a:t>
            </a:r>
            <a:r>
              <a:rPr lang="ru-RU" dirty="0" smtClean="0"/>
              <a:t>, в том числе почв, водных объектов, лесов.</a:t>
            </a:r>
          </a:p>
          <a:p>
            <a:pPr>
              <a:buNone/>
            </a:pPr>
            <a:r>
              <a:rPr lang="ru-RU" dirty="0" smtClean="0"/>
              <a:t>3. Хранение побочных продуктов животноводства </a:t>
            </a:r>
            <a:r>
              <a:rPr lang="ru-RU" b="1" dirty="0" smtClean="0"/>
              <a:t>до их обработки, переработки допускается </a:t>
            </a:r>
            <a:r>
              <a:rPr lang="ru-RU" b="1" dirty="0" smtClean="0">
                <a:solidFill>
                  <a:srgbClr val="00B050"/>
                </a:solidFill>
              </a:rPr>
              <a:t>только на специализированных площадках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/>
              <a:t>Специализированные площадки не являются объектами размещения отходов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не подлежат включению в государственный реестр </a:t>
            </a:r>
            <a:r>
              <a:rPr lang="ru-RU" b="1" dirty="0" smtClean="0"/>
              <a:t>объектов размещения отходов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b="1" dirty="0" smtClean="0">
                <a:solidFill>
                  <a:srgbClr val="00B050"/>
                </a:solidFill>
              </a:rPr>
              <a:t>Передача побочных продуктов животноводства допускается только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юридическим лицам, индивидуальным предпринимателям, крестьянским (фермерским) хозяйствам без образования юридического лица, </a:t>
            </a:r>
            <a:r>
              <a:rPr lang="ru-RU" b="1" dirty="0" smtClean="0">
                <a:solidFill>
                  <a:srgbClr val="00B050"/>
                </a:solidFill>
              </a:rPr>
              <a:t>осуществляющим производство сельскохозяйственной продукции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6. Требования к обращению побочных продуктов животноводства устанавливаются Правительством Российской Федерации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496944" cy="10715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Требования к обращению побочных продуктов животноводства регламентируются Постановлением Правительства от 31.10.2022 г. № 1940 «Об утверждении требований к обращению побочных продуктов животноводства»)</a:t>
            </a:r>
            <a:r>
              <a:rPr lang="ru-RU" sz="2000" i="1" dirty="0" smtClean="0"/>
              <a:t>. 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lyashova\Desktop\К презентациям\хорошие\94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303863" cy="2664296"/>
          </a:xfrm>
          <a:prstGeom prst="rect">
            <a:avLst/>
          </a:prstGeom>
          <a:noFill/>
        </p:spPr>
      </p:pic>
      <p:pic>
        <p:nvPicPr>
          <p:cNvPr id="11" name="Picture 4" descr="C:\Users\lyashova\Desktop\К презентациям\хорошие\1579154782_23-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790499" cy="338281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260648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Оценка соблюдения обязательных требований в области обращения побочных продуктов животноводства осуществляется РОССЕЛЬХОЗНАДЗОРОМ </a:t>
            </a:r>
            <a:br>
              <a:rPr lang="ru-RU" sz="2000" b="1" dirty="0" smtClean="0"/>
            </a:br>
            <a:r>
              <a:rPr lang="ru-RU" sz="2000" b="1" dirty="0" smtClean="0"/>
              <a:t>в рамках  государственного ветеринарного надзора, а так же в рамках федерального государственного земельного надзора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861048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Требования установлены Распоряжением Правительства РФ от 31 октября 2022 г. № 3256-р «Об утверждении перечня нарушений требований к обращению побочных продуктов животноводства»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51920" y="3140968"/>
            <a:ext cx="1440160" cy="864096"/>
          </a:xfrm>
          <a:prstGeom prst="downArrow">
            <a:avLst>
              <a:gd name="adj1" fmla="val 50000"/>
              <a:gd name="adj2" fmla="val 5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99856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000" b="1" dirty="0" smtClean="0"/>
              <a:t>1) </a:t>
            </a:r>
            <a:r>
              <a:rPr lang="ru-RU" sz="2000" b="1" u="sng" dirty="0" smtClean="0"/>
              <a:t>в пункт 1.1 статьи 8 Закона Российской Федерации от 14 мая 1993 года N 4979-I «О ветеринарии»</a:t>
            </a:r>
            <a:r>
              <a:rPr lang="ru-RU" sz="2000" dirty="0" smtClean="0"/>
              <a:t> о том, что с 1 марта 2023 года предметом федерального </a:t>
            </a:r>
            <a:r>
              <a:rPr lang="ru-RU" sz="2000" dirty="0" err="1" smtClean="0"/>
              <a:t>гос.вет</a:t>
            </a:r>
            <a:r>
              <a:rPr lang="ru-RU" sz="2000" dirty="0" smtClean="0"/>
              <a:t>. надзора так же являются: соблюдение ЮЛ, И., КФХ, без образования ЮЛ обязательных требований, установленных в требованиях к обращению побочных продуктов животноводства;</a:t>
            </a:r>
          </a:p>
          <a:p>
            <a:pPr marL="457200" indent="-457200">
              <a:buNone/>
            </a:pPr>
            <a:r>
              <a:rPr lang="ru-RU" sz="2000" dirty="0" smtClean="0"/>
              <a:t>2) </a:t>
            </a:r>
            <a:r>
              <a:rPr lang="ru-RU" sz="2000" b="1" u="sng" dirty="0" smtClean="0"/>
              <a:t>пункт 2 статьи 71 Земельного кодекса Российской Федерации  дополнен подпунктом 3 </a:t>
            </a:r>
            <a:r>
              <a:rPr lang="ru-RU" sz="2000" u="sng" dirty="0" smtClean="0"/>
              <a:t>о том, что </a:t>
            </a:r>
            <a:r>
              <a:rPr lang="ru-RU" sz="2000" b="1" dirty="0" smtClean="0"/>
              <a:t>предметом государственного земельного надзора являются</a:t>
            </a:r>
            <a:r>
              <a:rPr lang="ru-RU" sz="2000" dirty="0" smtClean="0"/>
              <a:t> соблюдение ЮЛ, ИП, КФХ, без образования ЮЛ обязательных требований, установленных в требованиях к обращению побочных продуктов животноводства;</a:t>
            </a:r>
          </a:p>
          <a:p>
            <a:pPr marL="457200" indent="-457200">
              <a:buNone/>
            </a:pPr>
            <a:r>
              <a:rPr lang="ru-RU" sz="2000" dirty="0" smtClean="0"/>
              <a:t>3) </a:t>
            </a:r>
            <a:r>
              <a:rPr lang="ru-RU" sz="2000" b="1" u="sng" dirty="0" smtClean="0"/>
              <a:t>В абзац третий статьи 1 Федерального закона от 19 июля 1997 года N 109-ФЗ «О безопасном обращении с пестицидами и </a:t>
            </a:r>
            <a:r>
              <a:rPr lang="ru-RU" sz="2000" b="1" u="sng" dirty="0" err="1" smtClean="0"/>
              <a:t>агрохимикатами</a:t>
            </a:r>
            <a:r>
              <a:rPr lang="ru-RU" sz="2000" b="1" u="sng" dirty="0" smtClean="0"/>
              <a:t>»</a:t>
            </a:r>
            <a:r>
              <a:rPr lang="ru-RU" sz="2000" dirty="0" smtClean="0"/>
              <a:t> внесено дополнение о том, что </a:t>
            </a:r>
            <a:r>
              <a:rPr lang="ru-RU" sz="2000" b="1" dirty="0" smtClean="0"/>
              <a:t>не признаются агрохимикатами</a:t>
            </a:r>
            <a:r>
              <a:rPr lang="ru-RU" sz="2000" dirty="0" smtClean="0"/>
              <a:t> </a:t>
            </a:r>
            <a:r>
              <a:rPr lang="ru-RU" sz="2000" b="1" dirty="0" smtClean="0"/>
              <a:t>побочные продукты животноводства, не прошедшие обработку, переработку.</a:t>
            </a: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Внесение изменений в отдельные законодательные акты Российской Федерации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334</TotalTime>
  <Words>2312</Words>
  <Application>Microsoft Office PowerPoint</Application>
  <PresentationFormat>Экран (4:3)</PresentationFormat>
  <Paragraphs>255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Открытая</vt:lpstr>
      <vt:lpstr>Acrobat Document</vt:lpstr>
      <vt:lpstr>     Оборот побочных продуктов животноводства. Федеральный закон от 14.07.2022 № 248-ФЗ «О побочных продуктах животноводства и о внесении изменений в отдельные законодательные акты Российской Федерации»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собственности на побочные продукты животноводства </vt:lpstr>
      <vt:lpstr>Требования к обращению побочных продуктов животноводства регламентируются Постановлением Правительства от 31.10.2022 г. № 1940 «Об утверждении требований к обращению побочных продуктов животноводства»). </vt:lpstr>
      <vt:lpstr>Презентация PowerPoint</vt:lpstr>
      <vt:lpstr>Внесение изменений в отдельные законодательные акты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Транспортировка ППЖ</vt:lpstr>
      <vt:lpstr>Использование и реализация ППЖ </vt:lpstr>
      <vt:lpstr>Приказ Минсельхоза России от 07.10.2022 № 671 "Об утверждении порядка, сроков и формы направления уведомления об отнесении веществ, образуемых при содержании сельскохозяйственных животных, к побочным продуктам животноводства»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Ляшова</dc:creator>
  <cp:lastModifiedBy>User</cp:lastModifiedBy>
  <cp:revision>31</cp:revision>
  <dcterms:created xsi:type="dcterms:W3CDTF">2023-01-30T11:25:19Z</dcterms:created>
  <dcterms:modified xsi:type="dcterms:W3CDTF">2024-10-29T20:41:03Z</dcterms:modified>
</cp:coreProperties>
</file>